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317" r:id="rId4"/>
    <p:sldId id="352" r:id="rId5"/>
    <p:sldId id="353" r:id="rId6"/>
    <p:sldId id="322" r:id="rId7"/>
    <p:sldId id="354" r:id="rId8"/>
    <p:sldId id="357" r:id="rId9"/>
    <p:sldId id="359" r:id="rId10"/>
    <p:sldId id="355" r:id="rId11"/>
    <p:sldId id="356" r:id="rId12"/>
    <p:sldId id="358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layfair Display" panose="020B0604020202020204" charset="0"/>
      <p:regular r:id="rId31"/>
    </p:embeddedFont>
    <p:embeddedFont>
      <p:font typeface="Playfair Display Bold" panose="020B0604020202020204" charset="0"/>
      <p:regular r:id="rId32"/>
    </p:embeddedFont>
    <p:embeddedFont>
      <p:font typeface="Bahnschrift Light SemiCondensed" panose="020B0502040204020203" pitchFamily="34" charset="0"/>
      <p:regular r:id="rId33"/>
    </p:embeddedFont>
    <p:embeddedFont>
      <p:font typeface="Lato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C8F901-651D-435D-A825-F463AE62DBB9}">
          <p14:sldIdLst>
            <p14:sldId id="257"/>
            <p14:sldId id="259"/>
            <p14:sldId id="317"/>
            <p14:sldId id="352"/>
            <p14:sldId id="353"/>
            <p14:sldId id="322"/>
            <p14:sldId id="354"/>
            <p14:sldId id="357"/>
            <p14:sldId id="359"/>
            <p14:sldId id="355"/>
            <p14:sldId id="356"/>
          </p14:sldIdLst>
        </p14:section>
        <p14:section name="Untitled Section" id="{7CF144B2-83AF-445B-900B-C53880A5E029}">
          <p14:sldIdLst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$ER" initials="U" lastIdx="1" clrIdx="0">
    <p:extLst>
      <p:ext uri="{19B8F6BF-5375-455C-9EA6-DF929625EA0E}">
        <p15:presenceInfo xmlns:p15="http://schemas.microsoft.com/office/powerpoint/2012/main" userId="U$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010" autoAdjust="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771" y="0"/>
            <a:ext cx="3179313" cy="12301979"/>
            <a:chOff x="0" y="0"/>
            <a:chExt cx="4239083" cy="16402639"/>
          </a:xfrm>
        </p:grpSpPr>
        <p:grpSp>
          <p:nvGrpSpPr>
            <p:cNvPr id="3" name="Group 3"/>
            <p:cNvGrpSpPr/>
            <p:nvPr/>
          </p:nvGrpSpPr>
          <p:grpSpPr>
            <a:xfrm>
              <a:off x="1413028" y="0"/>
              <a:ext cx="2826056" cy="16402639"/>
              <a:chOff x="0" y="0"/>
              <a:chExt cx="558233" cy="32400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826056" cy="16402639"/>
              <a:chOff x="0" y="0"/>
              <a:chExt cx="558233" cy="32400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-937757" y="0"/>
            <a:ext cx="3179313" cy="12301979"/>
            <a:chOff x="0" y="0"/>
            <a:chExt cx="4239083" cy="16402639"/>
          </a:xfrm>
        </p:grpSpPr>
        <p:grpSp>
          <p:nvGrpSpPr>
            <p:cNvPr id="10" name="Group 10"/>
            <p:cNvGrpSpPr/>
            <p:nvPr/>
          </p:nvGrpSpPr>
          <p:grpSpPr>
            <a:xfrm>
              <a:off x="1413028" y="0"/>
              <a:ext cx="2826056" cy="16402639"/>
              <a:chOff x="0" y="0"/>
              <a:chExt cx="558233" cy="32400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2826056" cy="16402639"/>
              <a:chOff x="0" y="0"/>
              <a:chExt cx="558233" cy="32400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8233" cy="3240027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3240027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3240027"/>
                    </a:lnTo>
                    <a:lnTo>
                      <a:pt x="0" y="3240027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58233" cy="3287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4478000" y="5676900"/>
            <a:ext cx="2936939" cy="4114800"/>
          </a:xfrm>
          <a:custGeom>
            <a:avLst/>
            <a:gdLst/>
            <a:ahLst/>
            <a:cxnLst/>
            <a:rect l="l" t="t" r="r" b="b"/>
            <a:pathLst>
              <a:path w="2936939" h="4114800">
                <a:moveTo>
                  <a:pt x="0" y="0"/>
                </a:moveTo>
                <a:lnTo>
                  <a:pt x="2936939" y="0"/>
                </a:lnTo>
                <a:lnTo>
                  <a:pt x="2936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91200" y="2857500"/>
            <a:ext cx="8238023" cy="442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2"/>
              </a:lnSpc>
            </a:pPr>
            <a:r>
              <a:rPr lang="en-US" sz="5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Introduction to Deep Learning and its Real world applications</a:t>
            </a:r>
            <a:endParaRPr lang="en-US" sz="5400" b="1" u="sng" dirty="0">
              <a:solidFill>
                <a:srgbClr val="000000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691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3. Sentiment </a:t>
            </a:r>
            <a:r>
              <a:rPr lang="en-US" sz="5400" b="1" dirty="0"/>
              <a:t>Analysis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Businesses analyze customer feedback or social media posts to understand public sentiment using deep learning models</a:t>
            </a:r>
            <a:r>
              <a:rPr lang="en-US" sz="5400" dirty="0" smtClean="0"/>
              <a:t>.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4. Fraud </a:t>
            </a:r>
            <a:r>
              <a:rPr lang="en-US" sz="5400" b="1" dirty="0"/>
              <a:t>Detection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Anomalies in transaction data are identified by deep learning models, reducing the risk of financial crimes. PayPal uses such systems to detect fraudulent activities.</a:t>
            </a: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906939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5. Product </a:t>
            </a:r>
            <a:r>
              <a:rPr lang="en-US" sz="5400" b="1" dirty="0"/>
              <a:t>Recommendations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Platforms like Amazon and Netflix use deep learning to analyze user behavior and suggest products or </a:t>
            </a:r>
            <a:r>
              <a:rPr lang="en-US" sz="5400" dirty="0" smtClean="0"/>
              <a:t>content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6. Visual </a:t>
            </a:r>
            <a:r>
              <a:rPr lang="en-US" sz="5400" b="1" dirty="0"/>
              <a:t>Search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Customers can upload images of products to find similar items using deep learning-based image recognition systems..</a:t>
            </a: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846452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838200" y="-260226"/>
            <a:ext cx="15541556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Role of Neural Networks in Deep Learning: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6146" name="Picture 2" descr="The scheme of the simplest neural network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705100"/>
            <a:ext cx="7391400" cy="46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super simple introduction to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2700"/>
            <a:ext cx="7200900" cy="4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41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ep By Step Guide To Build A Simple Neural Netwo - buickcafe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95300"/>
            <a:ext cx="12039600" cy="878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5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verything you need to know about Neural Networks and Backpropag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03231"/>
            <a:ext cx="11870420" cy="612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7"/>
          <p:cNvSpPr txBox="1"/>
          <p:nvPr/>
        </p:nvSpPr>
        <p:spPr>
          <a:xfrm>
            <a:off x="685800" y="723900"/>
            <a:ext cx="15541556" cy="1282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GB" sz="5400" b="1" dirty="0"/>
              <a:t>M</a:t>
            </a:r>
            <a:r>
              <a:rPr lang="en-GB" sz="5400" b="1" dirty="0" smtClean="0"/>
              <a:t>ultilayer </a:t>
            </a:r>
            <a:r>
              <a:rPr lang="en-GB" sz="5400" b="1" dirty="0"/>
              <a:t>perceptron </a:t>
            </a:r>
            <a:r>
              <a:rPr lang="en-GB" sz="5400" b="1" dirty="0" smtClean="0"/>
              <a:t>algorithm</a:t>
            </a:r>
            <a:endParaRPr lang="en-US" sz="5400" b="1" dirty="0" smtClean="0"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42904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7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11628148" y="2085479"/>
            <a:ext cx="5631152" cy="7558249"/>
            <a:chOff x="0" y="0"/>
            <a:chExt cx="7508202" cy="10077666"/>
          </a:xfrm>
        </p:grpSpPr>
        <p:sp>
          <p:nvSpPr>
            <p:cNvPr id="24" name="Freeform 24"/>
            <p:cNvSpPr/>
            <p:nvPr/>
          </p:nvSpPr>
          <p:spPr>
            <a:xfrm rot="-892123">
              <a:off x="598039" y="426990"/>
              <a:ext cx="4004390" cy="5183677"/>
            </a:xfrm>
            <a:custGeom>
              <a:avLst/>
              <a:gdLst/>
              <a:ahLst/>
              <a:cxnLst/>
              <a:rect l="l" t="t" r="r" b="b"/>
              <a:pathLst>
                <a:path w="4004390" h="5183677">
                  <a:moveTo>
                    <a:pt x="0" y="0"/>
                  </a:moveTo>
                  <a:lnTo>
                    <a:pt x="4004390" y="0"/>
                  </a:lnTo>
                  <a:lnTo>
                    <a:pt x="4004390" y="5183676"/>
                  </a:lnTo>
                  <a:lnTo>
                    <a:pt x="0" y="5183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971148">
              <a:off x="2860691" y="4438604"/>
              <a:ext cx="4004390" cy="5183677"/>
            </a:xfrm>
            <a:custGeom>
              <a:avLst/>
              <a:gdLst/>
              <a:ahLst/>
              <a:cxnLst/>
              <a:rect l="l" t="t" r="r" b="b"/>
              <a:pathLst>
                <a:path w="4004390" h="5183677">
                  <a:moveTo>
                    <a:pt x="0" y="0"/>
                  </a:moveTo>
                  <a:lnTo>
                    <a:pt x="4004390" y="0"/>
                  </a:lnTo>
                  <a:lnTo>
                    <a:pt x="4004390" y="5183677"/>
                  </a:lnTo>
                  <a:lnTo>
                    <a:pt x="0" y="5183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40843" y="595561"/>
            <a:ext cx="8803157" cy="99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4"/>
              </a:lnSpc>
            </a:pPr>
            <a:r>
              <a:rPr lang="en-US" sz="7479" b="1" dirty="0" smtClean="0">
                <a:solidFill>
                  <a:srgbClr val="231F2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List Of Contents</a:t>
            </a:r>
            <a:endParaRPr lang="en-US" sz="7479" b="1" dirty="0">
              <a:solidFill>
                <a:srgbClr val="231F2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44806" y="2314871"/>
            <a:ext cx="10928194" cy="8797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Deep Learning, a sub branch of ML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What exactly is deep learning?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Role of neural network in DL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Basic structure of Neural Network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/>
              <a:t>neurons, weights, </a:t>
            </a:r>
            <a:r>
              <a:rPr lang="en-US" sz="5400" dirty="0" smtClean="0"/>
              <a:t>biases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/>
              <a:t>A</a:t>
            </a:r>
            <a:r>
              <a:rPr lang="en-US" sz="5400" dirty="0" smtClean="0"/>
              <a:t>ctivation </a:t>
            </a:r>
            <a:r>
              <a:rPr lang="en-US" sz="5400" dirty="0"/>
              <a:t>functions (</a:t>
            </a:r>
            <a:r>
              <a:rPr lang="en-US" sz="5400" dirty="0" err="1"/>
              <a:t>ReLU</a:t>
            </a:r>
            <a:r>
              <a:rPr lang="en-US" sz="5400" dirty="0"/>
              <a:t>, sigmoid</a:t>
            </a:r>
            <a:r>
              <a:rPr lang="en-US" sz="5400" dirty="0" smtClean="0"/>
              <a:t>)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/>
              <a:t>neural networks learn using loss functions and gradient </a:t>
            </a:r>
            <a:r>
              <a:rPr lang="en-US" sz="5400" dirty="0" smtClean="0"/>
              <a:t>descent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Concep</a:t>
            </a:r>
            <a:r>
              <a:rPr lang="en-US" sz="5400" dirty="0" smtClean="0">
                <a:sym typeface="Lato Bold"/>
              </a:rPr>
              <a:t>t of Back Propagation</a:t>
            </a: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5400" dirty="0" smtClean="0">
                <a:sym typeface="Lato Bold"/>
              </a:rPr>
              <a:t>Types of neural networks (FNNs and CNNs)</a:t>
            </a: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  <a:p>
            <a:pPr marL="514350" indent="-514350">
              <a:lnSpc>
                <a:spcPts val="4900"/>
              </a:lnSpc>
              <a:spcBef>
                <a:spcPct val="0"/>
              </a:spcBef>
              <a:buAutoNum type="arabicPeriod"/>
            </a:pPr>
            <a:endParaRPr lang="en-US" sz="5400" dirty="0" smtClean="0"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8288000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8288000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8292465" cy="102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8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253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/>
              <a:t>8x8 image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>
                <a:sym typeface="Lato Bold"/>
              </a:rPr>
              <a:t>Image flattening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 smtClean="0">
                <a:sym typeface="Lato Bold"/>
              </a:rPr>
              <a:t>Then fed to neurons</a:t>
            </a: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2043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-4570166" y="3654679"/>
            <a:ext cx="4012832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4"/>
              </a:lnSpc>
            </a:pPr>
            <a:endParaRPr lang="en-US" sz="5400" dirty="0"/>
          </a:p>
          <a:p>
            <a:pPr>
              <a:lnSpc>
                <a:spcPts val="7554"/>
              </a:lnSpc>
            </a:pPr>
            <a:endParaRPr lang="en-US" sz="5400" dirty="0" smtClean="0">
              <a:solidFill>
                <a:srgbClr val="231F2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>
              <a:lnSpc>
                <a:spcPts val="7554"/>
              </a:lnSpc>
            </a:pPr>
            <a:endParaRPr lang="en-US" sz="5400" b="1" dirty="0">
              <a:solidFill>
                <a:srgbClr val="231F20"/>
              </a:solidFill>
              <a:latin typeface="+mj-lt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4000" y="3223643"/>
            <a:ext cx="13639800" cy="65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1026" name="Picture 2" descr="Deep Learning Tutorial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4" y="1257300"/>
            <a:ext cx="12993228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471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496291" y="1017840"/>
            <a:ext cx="14658109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4"/>
              </a:lnSpc>
            </a:pPr>
            <a:endParaRPr lang="en-US" sz="5400" dirty="0" smtClean="0">
              <a:solidFill>
                <a:srgbClr val="231F2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>
              <a:lnSpc>
                <a:spcPts val="7554"/>
              </a:lnSpc>
            </a:pPr>
            <a:endParaRPr lang="en-US" sz="5400" b="1" dirty="0">
              <a:solidFill>
                <a:srgbClr val="231F20"/>
              </a:solidFill>
              <a:latin typeface="+mj-lt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4000" y="3223643"/>
            <a:ext cx="13639800" cy="65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2050" name="Picture 2" descr="Deep Learning vs. Machine Learning – What’s The Differen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9633"/>
            <a:ext cx="10058400" cy="100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9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Deep Learning</a:t>
            </a: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dirty="0"/>
              <a:t>Deep learning, a subset of machine learning, involves training artificial neural networks to mimic the workings of the human brain for decision-making and pattern </a:t>
            </a:r>
            <a:r>
              <a:rPr lang="en-US" sz="5400" dirty="0" smtClean="0"/>
              <a:t>recognition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i="1" dirty="0" smtClean="0">
                <a:latin typeface="Bahnschrift Light SemiCondensed" panose="020B0502040204020203" pitchFamily="34" charset="0"/>
              </a:rPr>
              <a:t>It is a type of machine learning inspired by human brain.</a:t>
            </a:r>
            <a:endParaRPr lang="en-US" sz="5400" i="1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764600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3074" name="Picture 2" descr="What is Deep learning? Real-world examples and Challenges | PS TECHNO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8516600" cy="102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2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How DL differs from ML</a:t>
            </a: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2324" y="2363716"/>
            <a:ext cx="1618167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</a:t>
            </a: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Performs well on smaller datasets with well-structured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need to be manually extracted and selected by human experts.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</a:t>
            </a: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large amounts of data to perform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extracts features and patterns from raw data, reducing the need for manual intervention</a:t>
            </a:r>
            <a:r>
              <a:rPr kumimoji="0" lang="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23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4100" name="Picture 4" descr="Vol. 11 No. 1 (2023) | International Journal of Intelligent Systems a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"/>
            <a:ext cx="15011400" cy="979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22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222444" y="1104900"/>
            <a:ext cx="15541556" cy="8797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6000" b="1" u="sng" dirty="0" smtClean="0"/>
              <a:t>Applications of Deep Learning</a:t>
            </a:r>
            <a:endParaRPr lang="en-US" sz="6000" b="1" u="sng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6000" b="1" u="sng" dirty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1. Medical </a:t>
            </a:r>
            <a:r>
              <a:rPr lang="en-US" sz="5400" b="1" dirty="0"/>
              <a:t>Imaging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Deep learning models analyze X-rays, MRIs, and CT scans to detect conditions like cancer, fractures, or tumors. For instance, Google's </a:t>
            </a:r>
            <a:r>
              <a:rPr lang="en-US" sz="5400" dirty="0" err="1"/>
              <a:t>DeepMind</a:t>
            </a:r>
            <a:r>
              <a:rPr lang="en-US" sz="5400" dirty="0"/>
              <a:t> has developed systems to detect diabetic retinopathy with high accuracy.</a:t>
            </a:r>
            <a:endParaRPr lang="en-US" sz="5400" dirty="0"/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/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5400" b="1" dirty="0" smtClean="0"/>
              <a:t>2. </a:t>
            </a:r>
            <a:r>
              <a:rPr lang="en-US" sz="5400" b="1" dirty="0" err="1" smtClean="0"/>
              <a:t>Chatbots</a:t>
            </a:r>
            <a:r>
              <a:rPr lang="en-US" sz="5400" b="1" dirty="0" smtClean="0"/>
              <a:t> </a:t>
            </a:r>
            <a:r>
              <a:rPr lang="en-US" sz="5400" b="1" dirty="0"/>
              <a:t>and Virtual Assistants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dirty="0"/>
              <a:t>Assistants like </a:t>
            </a:r>
            <a:r>
              <a:rPr lang="en-US" sz="5400" dirty="0" err="1"/>
              <a:t>Siri</a:t>
            </a:r>
            <a:r>
              <a:rPr lang="en-US" sz="5400" dirty="0"/>
              <a:t>, Alexa, and Google Assistant use deep learning for speech recognition and response generation.</a:t>
            </a:r>
            <a:endParaRPr lang="en-US" sz="5400" dirty="0">
              <a:sym typeface="Lato Bold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5400" dirty="0" smtClean="0">
              <a:sym typeface="Lat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81466" y="5697036"/>
            <a:ext cx="4879578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7402" y="9174133"/>
            <a:ext cx="859544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     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Dicussion,Conclusion</a:t>
            </a:r>
            <a:r>
              <a:rPr lang="en-US" sz="35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and </a:t>
            </a:r>
            <a:r>
              <a:rPr lang="en-US" sz="3500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Refrences</a:t>
            </a:r>
            <a:endParaRPr lang="en-US" sz="3500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74219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273</Words>
  <Application>Microsoft Office PowerPoint</Application>
  <PresentationFormat>Custom</PresentationFormat>
  <Paragraphs>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Times New Roman</vt:lpstr>
      <vt:lpstr>Playfair Display</vt:lpstr>
      <vt:lpstr>Arial</vt:lpstr>
      <vt:lpstr>Playfair Display Bold</vt:lpstr>
      <vt:lpstr>Bahnschrift Light SemiCondensed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Article</dc:title>
  <cp:lastModifiedBy>Microsoft account</cp:lastModifiedBy>
  <cp:revision>84</cp:revision>
  <dcterms:created xsi:type="dcterms:W3CDTF">2006-08-16T00:00:00Z</dcterms:created>
  <dcterms:modified xsi:type="dcterms:W3CDTF">2024-12-24T05:59:53Z</dcterms:modified>
  <dc:identifier>DAGTAek5Tdo</dc:identifier>
</cp:coreProperties>
</file>